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62" r:id="rId3"/>
    <p:sldId id="257" r:id="rId4"/>
    <p:sldId id="258" r:id="rId5"/>
    <p:sldId id="266" r:id="rId6"/>
    <p:sldId id="261" r:id="rId7"/>
    <p:sldId id="259" r:id="rId8"/>
    <p:sldId id="264" r:id="rId9"/>
    <p:sldId id="268" r:id="rId10"/>
    <p:sldId id="269" r:id="rId11"/>
    <p:sldId id="270" r:id="rId12"/>
    <p:sldId id="271" r:id="rId13"/>
    <p:sldId id="274" r:id="rId14"/>
    <p:sldId id="273" r:id="rId15"/>
    <p:sldId id="272" r:id="rId16"/>
    <p:sldId id="292" r:id="rId17"/>
    <p:sldId id="278" r:id="rId18"/>
    <p:sldId id="279" r:id="rId19"/>
    <p:sldId id="282" r:id="rId20"/>
    <p:sldId id="287" r:id="rId21"/>
    <p:sldId id="276" r:id="rId22"/>
    <p:sldId id="277" r:id="rId23"/>
    <p:sldId id="285"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226" autoAdjust="0"/>
    <p:restoredTop sz="87823" autoAdjust="0"/>
  </p:normalViewPr>
  <p:slideViewPr>
    <p:cSldViewPr>
      <p:cViewPr>
        <p:scale>
          <a:sx n="70" d="100"/>
          <a:sy n="70" d="100"/>
        </p:scale>
        <p:origin x="-570"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F3158-3FCC-4622-98C3-B1CDC8608C1E}" type="datetimeFigureOut">
              <a:rPr lang="en-US" smtClean="0"/>
              <a:pPr/>
              <a:t>4/12/2014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6A27B-DDA7-477C-B71A-B2B02E450B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A regularly occurring reason for not observing an occultation is that the observer could not find the target star in time. This presentation is aimed at providing a variety of methods that the observer can chose from to make this task easier and more reliable, plus a little trap to look out for.</a:t>
            </a:r>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This should take you to a series of charts from a wide-field 45 degrees down to a field 30 minutes wide.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If you go to Steve Preston’s site you should be able to find the same series of charts.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Or you could make your own!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At a minimum I recommend two charts, one </a:t>
            </a:r>
            <a:r>
              <a:rPr lang="en-AU" sz="1200" kern="1200" dirty="0" err="1" smtClean="0">
                <a:solidFill>
                  <a:schemeClr val="tx1"/>
                </a:solidFill>
                <a:latin typeface="+mn-lt"/>
                <a:ea typeface="+mn-ea"/>
                <a:cs typeface="+mn-cs"/>
              </a:rPr>
              <a:t>widefield</a:t>
            </a:r>
            <a:r>
              <a:rPr lang="en-AU" sz="1200" kern="1200" dirty="0" smtClean="0">
                <a:solidFill>
                  <a:schemeClr val="tx1"/>
                </a:solidFill>
                <a:latin typeface="+mn-lt"/>
                <a:ea typeface="+mn-ea"/>
                <a:cs typeface="+mn-cs"/>
              </a:rPr>
              <a:t> showing the surrounding constellations so you can find the nearest bright star, and a one about twice the width of your field of view in through the camera (eg. 30 minutes) so you can see some of the surrounding stars.</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Set the magnitude limit about 2 magnitudes below your target star. You will find that this will show enough stars to confirm where you are without crowding the page.</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If you don’t own any charting software you can use the C2A star atlas plug-in that is available through </a:t>
            </a:r>
            <a:r>
              <a:rPr lang="en-AU" sz="1200" kern="1200" dirty="0" err="1" smtClean="0">
                <a:solidFill>
                  <a:schemeClr val="tx1"/>
                </a:solidFill>
                <a:latin typeface="+mn-lt"/>
                <a:ea typeface="+mn-ea"/>
                <a:cs typeface="+mn-cs"/>
              </a:rPr>
              <a:t>Occultwatcher</a:t>
            </a:r>
            <a:r>
              <a:rPr lang="en-AU" sz="1200" kern="1200" dirty="0" smtClean="0">
                <a:solidFill>
                  <a:schemeClr val="tx1"/>
                </a:solidFill>
                <a:latin typeface="+mn-lt"/>
                <a:ea typeface="+mn-ea"/>
                <a:cs typeface="+mn-cs"/>
              </a:rPr>
              <a:t>. Guide 9, from Project Pluto, is used to generate the charts you find on the occultation websites.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Some charting software will create a field of view for you. This will give you an idea of the area your camera is looking at compared to the charts.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Over time you might start to get a feel for the level of detail you need for your particular set up and not need a guide but I would recommend making the effort in the beginning to speed up the identification process.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Alternatively you can hand draw an approximate guide on a transparency by roughly comparing the view on your screen to the chart you have for an easily recognisable area.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Depending on your method, it may take some time to be sure you are in the right place. If you have clear skies I would recommend allowing at least 30 minutes prior to the beginning of recording to find your target star. This gives you time to make checks of the field of view and maybe even the adjacent stars as a double check, but also gives you time to watch what is happening regarding the seeing on the night and make adjustments to your integration level so that the target star is displaying at a steady brightness. If you get there in plenty of time – great! You can relax and enjoying what you’re doing.</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Star hopping a visual method where you start from a bright star and progressively “hop” along a series of stars, making little patterns amongst the stars as you go to guide you one, until you reach the target area. Remember, short cuts don’t tend to work, so don’t try to wing it and hope you’ll find the right spot.</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An </a:t>
            </a:r>
            <a:r>
              <a:rPr lang="en-AU" sz="1200" kern="1200" dirty="0" smtClean="0">
                <a:solidFill>
                  <a:schemeClr val="tx1"/>
                </a:solidFill>
                <a:latin typeface="+mn-lt"/>
                <a:ea typeface="+mn-ea"/>
                <a:cs typeface="+mn-cs"/>
              </a:rPr>
              <a:t>example of moving along a series of star patterns closer to the target star.  Once you get closer to the target star check the patterns around it to make sure you know which star you are monitoring for the predicted event.</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err="1" smtClean="0">
                <a:solidFill>
                  <a:schemeClr val="tx1"/>
                </a:solidFill>
                <a:latin typeface="+mn-lt"/>
                <a:ea typeface="+mn-ea"/>
                <a:cs typeface="+mn-cs"/>
              </a:rPr>
              <a:t>Goto</a:t>
            </a:r>
            <a:r>
              <a:rPr lang="en-AU" sz="1200" kern="1200" dirty="0" smtClean="0">
                <a:solidFill>
                  <a:schemeClr val="tx1"/>
                </a:solidFill>
                <a:latin typeface="+mn-lt"/>
                <a:ea typeface="+mn-ea"/>
                <a:cs typeface="+mn-cs"/>
              </a:rPr>
              <a:t> telescopes are all different and tend to have their own quirks. Using the mount regularly and becoming familiar with a pointing routine to refine its pointing accuracy is a good idea.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 useful technique is jump to the near bright star (eg one with a proper name) first before making a smaller jump to the target star. The smaller the slew distance the more likely it is to be accurate.</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Also consider using the screen as a guide, not a reticule eyepiece. This will train the mount to point where you are actually looking and should increase the accuracy as well.</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Pre-pointing is pointing a non-tracking telescope at a bright star well ahead of event time and then waiting for the rotation of the Earth to carry the target star into the field of view at the right time. This is a common technique for remote stations, but you can use it in your backyard as well. To do this you need to either create a pre-point track in some charting software, such as Guide or C2A, or generate a list of candidate stars in Occult.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If you have a world map up for a particular event you can go to the top left corner of the map and choose “List of Pre-point stars” from the drop-down menu “With this Event…”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To get a world map you have to first generate a list of predictions for that day or asteroid and then display them – double clicking on an event line should bring the world map up. This brings up a list of candidates for you to choose from. You can filter the list for brightness. Choose a star that is relatively bright and as close to the centre line as possible (e.g. it has the smallest offset.)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So we can find the particular star that is being targeted for an event we need to know its individual coordinates. The stars that are occulted are rarely bright naked-eye stars. They typically in the range of magnitude 9.0 to 13.0 (your range may vary depending on your aperture.), so they are “faint” and you are unlikely to find them on a commercially produced chart such, as Sky Atlas 2000.</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Some software, such as C2A and Guide, will assist you in generating a pre-point track on your chart. This example is from Guide and a good explanation of how to do this is given at </a:t>
            </a:r>
            <a:r>
              <a:rPr lang="en-US" sz="1200" kern="1200" dirty="0" smtClean="0">
                <a:solidFill>
                  <a:schemeClr val="tx1"/>
                </a:solidFill>
                <a:latin typeface="+mn-lt"/>
                <a:ea typeface="+mn-ea"/>
                <a:cs typeface="+mn-cs"/>
              </a:rPr>
              <a:t>http://scottysmightymini.com/tools/How_to_make_Guide8_prepoints.htm </a:t>
            </a: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This was me one evening last December…eventually I realised what was happening!</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B6A27B-DDA7-477C-B71A-B2B02E450B2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Sometimes the asteroids are almost as bright as the target star (and occasionally they are even brighter!). When this happens you should be able to see the asteroid approaching the star up to 15-20 minutes before hand (and afterwards as the asteroid moves on.) If you’re not prepared for this you may get confused by the extra “star” on the screen.</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So it pays to do your homework and take note of the magnitude of the asteroid as well as the magnitude of the target star. A small drop in magnitude should also alert you to watch out for the presence of the asteroid on the screen.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A short animation of an event where the asteroid was bright enough to be seen. On the right is the finder chart used. The video display has a number of hot pixels that look like stars, plus there are some fainter stars showing in the video that are not on the chart. As the animation progresses in the next slide you should see the asteroid move from lower right to top left of the target star.  In this event an occultation was NOT seen, so it may be described as “monitoring an appulse.”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AB6A27B-DDA7-477C-B71A-B2B02E450B2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Spend some time preparing: spending some time at the desk reviewing the details of the event and preparing the appropriate charts will help you be organised when you get outside with the telescope.</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Keeping a log of your set up: With a range of settings available on an integrating camera it can be helpful to keep a log of what works when. As well as the settings on the camera consider noting variable details such as the magnitude of the target star, its altitude, the phase of the Moon and how far away it might have been.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This old saying is very appropriate for occultation observers. The more you get out under the stars and practise the easier it will become. You will probably develop your own method based on your individual telescope set up and your individual way of thinking. There is no right or wrong way to find the target star, but I hope the methods I’ve outlined today assist you in finding the star you need with the minimum amount of fuss.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 coordinate information for the target star is given in the top left corner of the world map generated by Occult. These maps are often provided by the Occultation Section or if you have generated your own prediction in Occult double-click on the prediction line to bring this map up. </a:t>
            </a:r>
            <a:r>
              <a:rPr lang="en-AU"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A close up of the coordinate information provided for the target star: Note that it is in J2000 epoch, which is the current standard epoch. Regarding whether the Declination is north or south of the celestial equator, north does not have a “+” sign but a southern declination will have a “-“ sign. In this example the star is north of the equator.</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err="1" smtClean="0">
                <a:solidFill>
                  <a:schemeClr val="tx1"/>
                </a:solidFill>
                <a:latin typeface="+mn-lt"/>
                <a:ea typeface="+mn-ea"/>
                <a:cs typeface="+mn-cs"/>
              </a:rPr>
              <a:t>Occultwatcher</a:t>
            </a:r>
            <a:r>
              <a:rPr lang="en-AU" sz="1200" kern="1200" dirty="0" smtClean="0">
                <a:solidFill>
                  <a:schemeClr val="tx1"/>
                </a:solidFill>
                <a:latin typeface="+mn-lt"/>
                <a:ea typeface="+mn-ea"/>
                <a:cs typeface="+mn-cs"/>
              </a:rPr>
              <a:t> provides all the details you need as well and you can access this by right-clicking on the event line and choosing “Additional Event Details.”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This opens a box with several tabs at the top. The first tab should have the data for the target star.</a:t>
            </a:r>
            <a:r>
              <a:rPr lang="en-US" sz="1200" kern="1200" baseline="0" dirty="0" smtClean="0">
                <a:solidFill>
                  <a:schemeClr val="tx1"/>
                </a:solidFill>
                <a:latin typeface="+mn-lt"/>
                <a:ea typeface="+mn-ea"/>
                <a:cs typeface="+mn-cs"/>
              </a:rPr>
              <a:t> </a:t>
            </a:r>
            <a:r>
              <a:rPr lang="en-AU" sz="1200" kern="1200" dirty="0" smtClean="0">
                <a:solidFill>
                  <a:schemeClr val="tx1"/>
                </a:solidFill>
                <a:latin typeface="+mn-lt"/>
                <a:ea typeface="+mn-ea"/>
                <a:cs typeface="+mn-cs"/>
              </a:rPr>
              <a:t>Use the J2000 coordinates, or alternatively you can see a range of alternative catalogue numbers that you may be able to apply.</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If a page for the event is provided on the RASNZ Occultation Section website then the information is repeated half way down the page.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Three star catalogues are typically used for current predictions: 4UCAC, the </a:t>
            </a:r>
            <a:r>
              <a:rPr lang="en-AU" sz="1200" kern="1200" dirty="0" err="1" smtClean="0">
                <a:solidFill>
                  <a:schemeClr val="tx1"/>
                </a:solidFill>
                <a:latin typeface="+mn-lt"/>
                <a:ea typeface="+mn-ea"/>
                <a:cs typeface="+mn-cs"/>
              </a:rPr>
              <a:t>Tycho</a:t>
            </a:r>
            <a:r>
              <a:rPr lang="en-AU" sz="1200" kern="1200" dirty="0" smtClean="0">
                <a:solidFill>
                  <a:schemeClr val="tx1"/>
                </a:solidFill>
                <a:latin typeface="+mn-lt"/>
                <a:ea typeface="+mn-ea"/>
                <a:cs typeface="+mn-cs"/>
              </a:rPr>
              <a:t> (TYC) catalogue and occasionally the </a:t>
            </a:r>
            <a:r>
              <a:rPr lang="en-AU" sz="1200" kern="1200" dirty="0" err="1" smtClean="0">
                <a:solidFill>
                  <a:schemeClr val="tx1"/>
                </a:solidFill>
                <a:latin typeface="+mn-lt"/>
                <a:ea typeface="+mn-ea"/>
                <a:cs typeface="+mn-cs"/>
              </a:rPr>
              <a:t>Hipparcos</a:t>
            </a:r>
            <a:r>
              <a:rPr lang="en-AU" sz="1200" kern="1200" dirty="0" smtClean="0">
                <a:solidFill>
                  <a:schemeClr val="tx1"/>
                </a:solidFill>
                <a:latin typeface="+mn-lt"/>
                <a:ea typeface="+mn-ea"/>
                <a:cs typeface="+mn-cs"/>
              </a:rPr>
              <a:t> (HIP) catalogue.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If you don’t have OccultWatcher handy there is assistance in Occult to find out what the star is known as in other catalogues. In the middle of the General Maintenance Functions page there is a button for “List Equivalents.” After entering a star it should open another box with equivalent catalogue names as well as the coordinates.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Once you have the coordinates of your star you are now ready to prepare some star charts. There are several places to find them or you can make your own.  Firstly, on the RASNZ Occultation Section website there is a link to the finder charts at the top of the page. </a:t>
            </a:r>
            <a:endParaRPr lang="en-US" dirty="0"/>
          </a:p>
        </p:txBody>
      </p:sp>
      <p:sp>
        <p:nvSpPr>
          <p:cNvPr id="4" name="Slide Number Placeholder 3"/>
          <p:cNvSpPr>
            <a:spLocks noGrp="1"/>
          </p:cNvSpPr>
          <p:nvPr>
            <p:ph type="sldNum" sz="quarter" idx="10"/>
          </p:nvPr>
        </p:nvSpPr>
        <p:spPr/>
        <p:txBody>
          <a:bodyPr/>
          <a:lstStyle/>
          <a:p>
            <a:fld id="{3AB6A27B-DDA7-477C-B71A-B2B02E450B2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D4615C-FF84-48EF-958F-4AD2E41AA7C4}" type="datetimeFigureOut">
              <a:rPr lang="en-US" smtClean="0"/>
              <a:pPr/>
              <a:t>4/12/2014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1EF5EE5-3A79-45BA-B942-8765F346F6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D4615C-FF84-48EF-958F-4AD2E41AA7C4}"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F5EE5-3A79-45BA-B942-8765F346F6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D4615C-FF84-48EF-958F-4AD2E41AA7C4}"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F5EE5-3A79-45BA-B942-8765F346F6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D4615C-FF84-48EF-958F-4AD2E41AA7C4}"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F5EE5-3A79-45BA-B942-8765F346F6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D4615C-FF84-48EF-958F-4AD2E41AA7C4}"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F5EE5-3A79-45BA-B942-8765F346F6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D4615C-FF84-48EF-958F-4AD2E41AA7C4}" type="datetimeFigureOut">
              <a:rPr lang="en-US" smtClean="0"/>
              <a:pPr/>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F5EE5-3A79-45BA-B942-8765F346F6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D4615C-FF84-48EF-958F-4AD2E41AA7C4}" type="datetimeFigureOut">
              <a:rPr lang="en-US" smtClean="0"/>
              <a:pPr/>
              <a:t>4/12/2014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EF5EE5-3A79-45BA-B942-8765F346F6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D4615C-FF84-48EF-958F-4AD2E41AA7C4}" type="datetimeFigureOut">
              <a:rPr lang="en-US" smtClean="0"/>
              <a:pPr/>
              <a:t>4/12/2014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EF5EE5-3A79-45BA-B942-8765F346F6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4615C-FF84-48EF-958F-4AD2E41AA7C4}" type="datetimeFigureOut">
              <a:rPr lang="en-US" smtClean="0"/>
              <a:pPr/>
              <a:t>4/12/2014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EF5EE5-3A79-45BA-B942-8765F346F6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D4615C-FF84-48EF-958F-4AD2E41AA7C4}" type="datetimeFigureOut">
              <a:rPr lang="en-US" smtClean="0"/>
              <a:pPr/>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F5EE5-3A79-45BA-B942-8765F346F6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D4615C-FF84-48EF-958F-4AD2E41AA7C4}" type="datetimeFigureOut">
              <a:rPr lang="en-US" smtClean="0"/>
              <a:pPr/>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1EF5EE5-3A79-45BA-B942-8765F346F6D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D4615C-FF84-48EF-958F-4AD2E41AA7C4}" type="datetimeFigureOut">
              <a:rPr lang="en-US" smtClean="0"/>
              <a:pPr/>
              <a:t>4/12/2014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EF5EE5-3A79-45BA-B942-8765F346F6D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914400"/>
          </a:xfrm>
        </p:spPr>
        <p:txBody>
          <a:bodyPr/>
          <a:lstStyle/>
          <a:p>
            <a:r>
              <a:rPr lang="en-US" dirty="0" smtClean="0"/>
              <a:t>Obtaining the Target Star</a:t>
            </a:r>
            <a:endParaRPr lang="en-US" dirty="0"/>
          </a:p>
        </p:txBody>
      </p:sp>
      <p:sp>
        <p:nvSpPr>
          <p:cNvPr id="3" name="Subtitle 2"/>
          <p:cNvSpPr>
            <a:spLocks noGrp="1"/>
          </p:cNvSpPr>
          <p:nvPr>
            <p:ph type="subTitle" idx="1"/>
          </p:nvPr>
        </p:nvSpPr>
        <p:spPr>
          <a:xfrm>
            <a:off x="609600" y="4648200"/>
            <a:ext cx="7854696" cy="1752600"/>
          </a:xfrm>
        </p:spPr>
        <p:txBody>
          <a:bodyPr>
            <a:normAutofit fontScale="92500" lnSpcReduction="10000"/>
          </a:bodyPr>
          <a:lstStyle/>
          <a:p>
            <a:r>
              <a:rPr lang="en-US" dirty="0" smtClean="0">
                <a:latin typeface="+mj-lt"/>
              </a:rPr>
              <a:t>Jacquie  Milner</a:t>
            </a:r>
          </a:p>
          <a:p>
            <a:r>
              <a:rPr lang="en-US" dirty="0" smtClean="0">
                <a:latin typeface="+mj-lt"/>
              </a:rPr>
              <a:t>18</a:t>
            </a:r>
            <a:r>
              <a:rPr lang="en-US" baseline="30000" dirty="0" smtClean="0">
                <a:latin typeface="+mj-lt"/>
              </a:rPr>
              <a:t>th</a:t>
            </a:r>
            <a:r>
              <a:rPr lang="en-US" dirty="0" smtClean="0">
                <a:latin typeface="+mj-lt"/>
              </a:rPr>
              <a:t> April 2014</a:t>
            </a:r>
          </a:p>
          <a:p>
            <a:r>
              <a:rPr lang="en-US" dirty="0" smtClean="0">
                <a:latin typeface="+mj-lt"/>
              </a:rPr>
              <a:t>Workshop on Occultation Timing</a:t>
            </a:r>
          </a:p>
          <a:p>
            <a:r>
              <a:rPr lang="en-US" dirty="0" smtClean="0">
                <a:latin typeface="+mj-lt"/>
              </a:rPr>
              <a:t>NACAA XXVI</a:t>
            </a:r>
            <a:endParaRPr lang="en-US" dirty="0">
              <a:latin typeface="+mj-lt"/>
            </a:endParaRPr>
          </a:p>
        </p:txBody>
      </p:sp>
      <p:sp>
        <p:nvSpPr>
          <p:cNvPr id="6" name="Title 1"/>
          <p:cNvSpPr txBox="1">
            <a:spLocks/>
          </p:cNvSpPr>
          <p:nvPr/>
        </p:nvSpPr>
        <p:spPr>
          <a:xfrm>
            <a:off x="533400" y="2819400"/>
            <a:ext cx="8229600" cy="1353312"/>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How to get to the right place </a:t>
            </a:r>
            <a:br>
              <a:rPr kumimoji="0" lang="en-US" sz="44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en-US" sz="44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at the right time</a:t>
            </a:r>
            <a:endParaRPr kumimoji="0" lang="en-US" sz="44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l="4444" t="16347" r="11329" b="4000"/>
          <a:stretch>
            <a:fillRect/>
          </a:stretch>
        </p:blipFill>
        <p:spPr bwMode="auto">
          <a:xfrm>
            <a:off x="152400" y="228600"/>
            <a:ext cx="8305800" cy="4909173"/>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l="4444" t="16000" r="11111" b="5778"/>
          <a:stretch>
            <a:fillRect/>
          </a:stretch>
        </p:blipFill>
        <p:spPr bwMode="auto">
          <a:xfrm>
            <a:off x="990600" y="1676400"/>
            <a:ext cx="7543800" cy="4367464"/>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a:srcRect l="4444" t="16222" r="11111" b="4667"/>
          <a:stretch>
            <a:fillRect/>
          </a:stretch>
        </p:blipFill>
        <p:spPr bwMode="auto">
          <a:xfrm>
            <a:off x="1843355" y="2209800"/>
            <a:ext cx="6767245" cy="39624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6"/>
          <a:srcRect l="4444" t="16000" r="11111" b="5778"/>
          <a:stretch>
            <a:fillRect/>
          </a:stretch>
        </p:blipFill>
        <p:spPr bwMode="auto">
          <a:xfrm>
            <a:off x="2971800" y="3048000"/>
            <a:ext cx="5715000" cy="3308684"/>
          </a:xfrm>
          <a:prstGeom prst="rect">
            <a:avLst/>
          </a:prstGeom>
          <a:noFill/>
          <a:ln w="9525">
            <a:noFill/>
            <a:miter lim="800000"/>
            <a:headEnd/>
            <a:tailEnd/>
          </a:ln>
          <a:effectLst/>
        </p:spPr>
      </p:pic>
      <p:pic>
        <p:nvPicPr>
          <p:cNvPr id="6150" name="Picture 6"/>
          <p:cNvPicPr>
            <a:picLocks noChangeAspect="1" noChangeArrowheads="1"/>
          </p:cNvPicPr>
          <p:nvPr/>
        </p:nvPicPr>
        <p:blipFill>
          <a:blip r:embed="rId7"/>
          <a:srcRect l="4444" t="16000" r="11111" b="4889"/>
          <a:stretch>
            <a:fillRect/>
          </a:stretch>
        </p:blipFill>
        <p:spPr bwMode="auto">
          <a:xfrm>
            <a:off x="4114800" y="3886200"/>
            <a:ext cx="4648200" cy="27216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l="5000" t="8889" r="37222" b="25333"/>
          <a:stretch>
            <a:fillRect/>
          </a:stretch>
        </p:blipFill>
        <p:spPr bwMode="auto">
          <a:xfrm>
            <a:off x="1066800" y="1828800"/>
            <a:ext cx="6934200" cy="4933950"/>
          </a:xfrm>
          <a:prstGeom prst="rect">
            <a:avLst/>
          </a:prstGeom>
          <a:noFill/>
          <a:ln w="9525">
            <a:solidFill>
              <a:schemeClr val="tx1"/>
            </a:solidFill>
            <a:miter lim="800000"/>
            <a:headEnd/>
            <a:tailEnd/>
          </a:ln>
          <a:effectLst/>
        </p:spPr>
      </p:pic>
      <p:sp>
        <p:nvSpPr>
          <p:cNvPr id="3" name="Title 2"/>
          <p:cNvSpPr>
            <a:spLocks noGrp="1"/>
          </p:cNvSpPr>
          <p:nvPr>
            <p:ph type="title"/>
          </p:nvPr>
        </p:nvSpPr>
        <p:spPr>
          <a:xfrm>
            <a:off x="457200" y="381000"/>
            <a:ext cx="8305800" cy="1313688"/>
          </a:xfrm>
        </p:spPr>
        <p:txBody>
          <a:bodyPr>
            <a:normAutofit/>
          </a:bodyPr>
          <a:lstStyle/>
          <a:p>
            <a:pPr algn="ctr"/>
            <a:r>
              <a:rPr lang="en-US" sz="4000" dirty="0" smtClean="0"/>
              <a:t>Steve Preston’s website</a:t>
            </a:r>
            <a:br>
              <a:rPr lang="en-US" sz="4000" dirty="0" smtClean="0"/>
            </a:br>
            <a:r>
              <a:rPr lang="en-US" sz="4000" dirty="0" smtClean="0">
                <a:solidFill>
                  <a:srgbClr val="0070C0"/>
                </a:solidFill>
              </a:rPr>
              <a:t>www.asteroidoccultation.com</a:t>
            </a:r>
            <a:endParaRPr lang="en-US" sz="4000" dirty="0">
              <a:solidFill>
                <a:srgbClr val="0070C0"/>
              </a:solidFill>
            </a:endParaRPr>
          </a:p>
        </p:txBody>
      </p:sp>
      <p:sp>
        <p:nvSpPr>
          <p:cNvPr id="4" name="Rectangle 3"/>
          <p:cNvSpPr/>
          <p:nvPr/>
        </p:nvSpPr>
        <p:spPr>
          <a:xfrm>
            <a:off x="1600200" y="5715000"/>
            <a:ext cx="5638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Make your own!</a:t>
            </a:r>
            <a:endParaRPr lang="en-US" dirty="0"/>
          </a:p>
        </p:txBody>
      </p:sp>
      <p:sp>
        <p:nvSpPr>
          <p:cNvPr id="3" name="Content Placeholder 2"/>
          <p:cNvSpPr>
            <a:spLocks noGrp="1"/>
          </p:cNvSpPr>
          <p:nvPr>
            <p:ph idx="1"/>
          </p:nvPr>
        </p:nvSpPr>
        <p:spPr>
          <a:xfrm>
            <a:off x="533400" y="2286000"/>
            <a:ext cx="8229600" cy="3048000"/>
          </a:xfrm>
        </p:spPr>
        <p:txBody>
          <a:bodyPr>
            <a:normAutofit lnSpcReduction="10000"/>
          </a:bodyPr>
          <a:lstStyle/>
          <a:p>
            <a:r>
              <a:rPr lang="en-US" dirty="0" smtClean="0">
                <a:latin typeface="+mj-lt"/>
              </a:rPr>
              <a:t>How many levels do you need? </a:t>
            </a:r>
          </a:p>
          <a:p>
            <a:pPr lvl="1"/>
            <a:r>
              <a:rPr lang="en-US" dirty="0" smtClean="0">
                <a:latin typeface="+mj-lt"/>
              </a:rPr>
              <a:t>An overview of the surrounding constellations</a:t>
            </a:r>
          </a:p>
          <a:p>
            <a:pPr lvl="1"/>
            <a:r>
              <a:rPr lang="en-US" dirty="0" smtClean="0">
                <a:latin typeface="+mj-lt"/>
              </a:rPr>
              <a:t>One about twice the field of view of the camera</a:t>
            </a:r>
          </a:p>
          <a:p>
            <a:pPr lvl="1"/>
            <a:r>
              <a:rPr lang="en-US" dirty="0" smtClean="0">
                <a:latin typeface="+mj-lt"/>
              </a:rPr>
              <a:t>As many as you like in between depending on your method</a:t>
            </a:r>
          </a:p>
          <a:p>
            <a:endParaRPr lang="en-US" dirty="0" smtClean="0">
              <a:latin typeface="+mj-lt"/>
            </a:endParaRPr>
          </a:p>
          <a:p>
            <a:r>
              <a:rPr lang="en-US" dirty="0" smtClean="0">
                <a:latin typeface="+mj-lt"/>
              </a:rPr>
              <a:t>Set </a:t>
            </a:r>
            <a:r>
              <a:rPr lang="en-US" dirty="0" smtClean="0">
                <a:latin typeface="+mj-lt"/>
              </a:rPr>
              <a:t>your limiting magnitude to two magnitudes fainter than your observing limit. </a:t>
            </a:r>
          </a:p>
          <a:p>
            <a:endParaRPr lang="en-US" dirty="0" smtClean="0">
              <a:latin typeface="+mj-lt"/>
            </a:endParaRPr>
          </a:p>
          <a:p>
            <a:pPr>
              <a:buNone/>
            </a:pPr>
            <a:endParaRPr lang="en-US" dirty="0" smtClean="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Know your field of view</a:t>
            </a:r>
            <a:endParaRPr lang="en-US" dirty="0"/>
          </a:p>
        </p:txBody>
      </p:sp>
      <p:sp>
        <p:nvSpPr>
          <p:cNvPr id="3" name="TextBox 2"/>
          <p:cNvSpPr txBox="1"/>
          <p:nvPr/>
        </p:nvSpPr>
        <p:spPr>
          <a:xfrm>
            <a:off x="1295400" y="5867400"/>
            <a:ext cx="6553200" cy="523220"/>
          </a:xfrm>
          <a:prstGeom prst="rect">
            <a:avLst/>
          </a:prstGeom>
          <a:noFill/>
        </p:spPr>
        <p:txBody>
          <a:bodyPr wrap="square" rtlCol="0">
            <a:spAutoFit/>
          </a:bodyPr>
          <a:lstStyle/>
          <a:p>
            <a:pPr algn="ctr"/>
            <a:r>
              <a:rPr lang="en-US" sz="2800" dirty="0" smtClean="0">
                <a:latin typeface="+mj-lt"/>
              </a:rPr>
              <a:t>Some programs will create an overlay</a:t>
            </a:r>
            <a:endParaRPr lang="en-US" sz="2800" dirty="0">
              <a:latin typeface="+mj-lt"/>
            </a:endParaRPr>
          </a:p>
        </p:txBody>
      </p:sp>
      <p:pic>
        <p:nvPicPr>
          <p:cNvPr id="1026" name="Picture 2"/>
          <p:cNvPicPr>
            <a:picLocks noChangeAspect="1" noChangeArrowheads="1"/>
          </p:cNvPicPr>
          <p:nvPr/>
        </p:nvPicPr>
        <p:blipFill>
          <a:blip r:embed="rId3"/>
          <a:srcRect l="13333" t="11556" r="11667" b="20000"/>
          <a:stretch>
            <a:fillRect/>
          </a:stretch>
        </p:blipFill>
        <p:spPr bwMode="auto">
          <a:xfrm>
            <a:off x="1143000" y="1981200"/>
            <a:ext cx="667987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972312"/>
          </a:xfrm>
        </p:spPr>
        <p:txBody>
          <a:bodyPr/>
          <a:lstStyle/>
          <a:p>
            <a:pPr algn="ctr"/>
            <a:r>
              <a:rPr lang="en-US" dirty="0" smtClean="0"/>
              <a:t>Know your field of view</a:t>
            </a:r>
            <a:endParaRPr lang="en-US" dirty="0"/>
          </a:p>
        </p:txBody>
      </p:sp>
      <p:sp>
        <p:nvSpPr>
          <p:cNvPr id="3" name="TextBox 2"/>
          <p:cNvSpPr txBox="1"/>
          <p:nvPr/>
        </p:nvSpPr>
        <p:spPr>
          <a:xfrm>
            <a:off x="1295400" y="5867400"/>
            <a:ext cx="7162800" cy="523220"/>
          </a:xfrm>
          <a:prstGeom prst="rect">
            <a:avLst/>
          </a:prstGeom>
          <a:noFill/>
        </p:spPr>
        <p:txBody>
          <a:bodyPr wrap="square" rtlCol="0">
            <a:spAutoFit/>
          </a:bodyPr>
          <a:lstStyle/>
          <a:p>
            <a:r>
              <a:rPr lang="en-US" sz="2800" dirty="0" smtClean="0">
                <a:latin typeface="+mj-lt"/>
              </a:rPr>
              <a:t>Create a transparent overlay to act as a guide</a:t>
            </a:r>
            <a:endParaRPr lang="en-US" sz="2800" dirty="0">
              <a:latin typeface="+mj-lt"/>
            </a:endParaRPr>
          </a:p>
        </p:txBody>
      </p:sp>
      <p:pic>
        <p:nvPicPr>
          <p:cNvPr id="4" name="Picture 3" descr="guide.jpg"/>
          <p:cNvPicPr>
            <a:picLocks noChangeAspect="1"/>
          </p:cNvPicPr>
          <p:nvPr/>
        </p:nvPicPr>
        <p:blipFill>
          <a:blip r:embed="rId3"/>
          <a:stretch>
            <a:fillRect/>
          </a:stretch>
        </p:blipFill>
        <p:spPr>
          <a:xfrm>
            <a:off x="1371600" y="1981200"/>
            <a:ext cx="6443628" cy="3733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305800" cy="1143000"/>
          </a:xfrm>
        </p:spPr>
        <p:txBody>
          <a:bodyPr>
            <a:normAutofit fontScale="90000"/>
          </a:bodyPr>
          <a:lstStyle/>
          <a:p>
            <a:pPr algn="ctr"/>
            <a:r>
              <a:rPr lang="en-US" dirty="0" smtClean="0"/>
              <a:t>Give yourself plenty of time to find the target star</a:t>
            </a:r>
            <a:endParaRPr lang="en-US" dirty="0"/>
          </a:p>
        </p:txBody>
      </p:sp>
      <p:sp>
        <p:nvSpPr>
          <p:cNvPr id="3" name="TextBox 2"/>
          <p:cNvSpPr txBox="1"/>
          <p:nvPr/>
        </p:nvSpPr>
        <p:spPr>
          <a:xfrm>
            <a:off x="1219200" y="2438400"/>
            <a:ext cx="6400800" cy="3477875"/>
          </a:xfrm>
          <a:prstGeom prst="rect">
            <a:avLst/>
          </a:prstGeom>
          <a:noFill/>
        </p:spPr>
        <p:txBody>
          <a:bodyPr wrap="square" rtlCol="0">
            <a:spAutoFit/>
          </a:bodyPr>
          <a:lstStyle/>
          <a:p>
            <a:pPr algn="ctr"/>
            <a:r>
              <a:rPr lang="en-US" sz="4000" dirty="0" smtClean="0">
                <a:latin typeface="+mj-lt"/>
              </a:rPr>
              <a:t>~30 minutes</a:t>
            </a:r>
          </a:p>
          <a:p>
            <a:pPr algn="ctr"/>
            <a:r>
              <a:rPr lang="en-US" sz="2000" dirty="0" smtClean="0">
                <a:latin typeface="+mj-lt"/>
              </a:rPr>
              <a:t>(weather permitting)</a:t>
            </a:r>
          </a:p>
          <a:p>
            <a:pPr algn="ctr"/>
            <a:endParaRPr lang="en-US" sz="4000" dirty="0" smtClean="0">
              <a:latin typeface="+mj-lt"/>
            </a:endParaRPr>
          </a:p>
          <a:p>
            <a:pPr algn="ctr"/>
            <a:r>
              <a:rPr lang="en-US" sz="4000" dirty="0" smtClean="0">
                <a:latin typeface="+mj-lt"/>
              </a:rPr>
              <a:t>Don’t assume that you will find it in a snap!</a:t>
            </a:r>
          </a:p>
          <a:p>
            <a:pPr algn="ctr"/>
            <a:endParaRPr lang="en-US" sz="40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a:srcRect l="4444" t="16000" r="11111" b="4889"/>
          <a:stretch>
            <a:fillRect/>
          </a:stretch>
        </p:blipFill>
        <p:spPr bwMode="auto">
          <a:xfrm>
            <a:off x="838200" y="1523999"/>
            <a:ext cx="7620000" cy="4461711"/>
          </a:xfrm>
          <a:prstGeom prst="rect">
            <a:avLst/>
          </a:prstGeom>
          <a:noFill/>
          <a:ln w="9525">
            <a:noFill/>
            <a:miter lim="800000"/>
            <a:headEnd/>
            <a:tailEnd/>
          </a:ln>
          <a:effectLst/>
        </p:spPr>
      </p:pic>
      <p:sp>
        <p:nvSpPr>
          <p:cNvPr id="2" name="Title 1"/>
          <p:cNvSpPr>
            <a:spLocks noGrp="1"/>
          </p:cNvSpPr>
          <p:nvPr>
            <p:ph type="title"/>
          </p:nvPr>
        </p:nvSpPr>
        <p:spPr>
          <a:xfrm>
            <a:off x="381000" y="609600"/>
            <a:ext cx="8305800" cy="838200"/>
          </a:xfrm>
        </p:spPr>
        <p:txBody>
          <a:bodyPr/>
          <a:lstStyle/>
          <a:p>
            <a:pPr algn="ctr"/>
            <a:r>
              <a:rPr lang="en-US" dirty="0" smtClean="0"/>
              <a:t>Star hopping</a:t>
            </a:r>
            <a:endParaRPr lang="en-US" dirty="0"/>
          </a:p>
        </p:txBody>
      </p:sp>
      <p:pic>
        <p:nvPicPr>
          <p:cNvPr id="7" name="Picture 5"/>
          <p:cNvPicPr>
            <a:picLocks noChangeAspect="1" noChangeArrowheads="1"/>
          </p:cNvPicPr>
          <p:nvPr/>
        </p:nvPicPr>
        <p:blipFill>
          <a:blip r:embed="rId4"/>
          <a:srcRect l="4444" t="16000" r="11111" b="5778"/>
          <a:stretch>
            <a:fillRect/>
          </a:stretch>
        </p:blipFill>
        <p:spPr bwMode="auto">
          <a:xfrm>
            <a:off x="838200" y="1524000"/>
            <a:ext cx="7633855" cy="4419600"/>
          </a:xfrm>
          <a:prstGeom prst="rect">
            <a:avLst/>
          </a:prstGeom>
          <a:noFill/>
          <a:ln w="9525">
            <a:noFill/>
            <a:miter lim="800000"/>
            <a:headEnd/>
            <a:tailEnd/>
          </a:ln>
          <a:effectLst/>
        </p:spPr>
      </p:pic>
      <p:cxnSp>
        <p:nvCxnSpPr>
          <p:cNvPr id="10" name="Straight Connector 9"/>
          <p:cNvCxnSpPr/>
          <p:nvPr/>
        </p:nvCxnSpPr>
        <p:spPr>
          <a:xfrm flipV="1">
            <a:off x="3276600" y="4648200"/>
            <a:ext cx="457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3467100" y="4838700"/>
            <a:ext cx="457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810000" y="4572000"/>
            <a:ext cx="609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343400" y="4191000"/>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V="1">
            <a:off x="4724400" y="4114800"/>
            <a:ext cx="228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5029200" y="3886200"/>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105400" y="36576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14400" y="5943600"/>
            <a:ext cx="7543800" cy="584775"/>
          </a:xfrm>
          <a:prstGeom prst="rect">
            <a:avLst/>
          </a:prstGeom>
          <a:noFill/>
        </p:spPr>
        <p:txBody>
          <a:bodyPr wrap="square" rtlCol="0">
            <a:spAutoFit/>
          </a:bodyPr>
          <a:lstStyle/>
          <a:p>
            <a:pPr algn="ctr"/>
            <a:r>
              <a:rPr lang="en-US" sz="3200" dirty="0" smtClean="0">
                <a:latin typeface="+mj-lt"/>
              </a:rPr>
              <a:t>Remember - Shortcuts </a:t>
            </a:r>
            <a:r>
              <a:rPr lang="en-US" sz="3200" dirty="0" smtClean="0">
                <a:latin typeface="+mj-lt"/>
              </a:rPr>
              <a:t>don’t </a:t>
            </a:r>
            <a:r>
              <a:rPr lang="en-US" sz="3200" dirty="0" smtClean="0">
                <a:latin typeface="+mj-lt"/>
              </a:rPr>
              <a:t>work!</a:t>
            </a:r>
            <a:endParaRPr lang="en-US" sz="32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Goto</a:t>
            </a:r>
            <a:r>
              <a:rPr lang="en-US" dirty="0" smtClean="0"/>
              <a:t> techniques</a:t>
            </a:r>
            <a:endParaRPr lang="en-US" dirty="0"/>
          </a:p>
        </p:txBody>
      </p:sp>
      <p:sp>
        <p:nvSpPr>
          <p:cNvPr id="3" name="Content Placeholder 2"/>
          <p:cNvSpPr>
            <a:spLocks noGrp="1"/>
          </p:cNvSpPr>
          <p:nvPr>
            <p:ph idx="1"/>
          </p:nvPr>
        </p:nvSpPr>
        <p:spPr/>
        <p:txBody>
          <a:bodyPr/>
          <a:lstStyle/>
          <a:p>
            <a:r>
              <a:rPr lang="en-US" sz="3200" dirty="0" smtClean="0">
                <a:latin typeface="+mj-lt"/>
              </a:rPr>
              <a:t>Know your mount – be familiar with its set up routine and pointing accuracy</a:t>
            </a:r>
          </a:p>
          <a:p>
            <a:r>
              <a:rPr lang="en-US" sz="3200" dirty="0" smtClean="0">
                <a:latin typeface="+mj-lt"/>
              </a:rPr>
              <a:t>Point to the nearest bright star first before heading to the target star - smaller the jump, the more accurate it is likely to be</a:t>
            </a:r>
          </a:p>
          <a:p>
            <a:r>
              <a:rPr lang="en-US" sz="3200" dirty="0" smtClean="0">
                <a:latin typeface="+mj-lt"/>
              </a:rPr>
              <a:t>Work off the screen, not a reticule eyepiece</a:t>
            </a:r>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pPr algn="ctr"/>
            <a:r>
              <a:rPr lang="en-US" dirty="0" smtClean="0"/>
              <a:t>Pre-pointing techniques</a:t>
            </a:r>
            <a:endParaRPr lang="en-US" dirty="0"/>
          </a:p>
        </p:txBody>
      </p:sp>
      <p:sp>
        <p:nvSpPr>
          <p:cNvPr id="3" name="Content Placeholder 2"/>
          <p:cNvSpPr>
            <a:spLocks noGrp="1"/>
          </p:cNvSpPr>
          <p:nvPr>
            <p:ph idx="1"/>
          </p:nvPr>
        </p:nvSpPr>
        <p:spPr/>
        <p:txBody>
          <a:bodyPr/>
          <a:lstStyle/>
          <a:p>
            <a:r>
              <a:rPr lang="en-US" dirty="0" smtClean="0">
                <a:latin typeface="+mj-lt"/>
              </a:rPr>
              <a:t>Obtain a list of suitable pre-point stars through Occult , or</a:t>
            </a:r>
          </a:p>
          <a:p>
            <a:r>
              <a:rPr lang="en-US" dirty="0" smtClean="0">
                <a:latin typeface="+mj-lt"/>
              </a:rPr>
              <a:t>Apply tick marks to charts (such as Guide or C2A)</a:t>
            </a:r>
          </a:p>
          <a:p>
            <a:r>
              <a:rPr lang="en-US" dirty="0" smtClean="0">
                <a:latin typeface="+mj-lt"/>
              </a:rPr>
              <a:t>Prepare chart(s) to assist in accurate pointing</a:t>
            </a:r>
          </a:p>
          <a:p>
            <a:r>
              <a:rPr lang="en-US" dirty="0" smtClean="0">
                <a:latin typeface="+mj-lt"/>
              </a:rPr>
              <a:t>Point the scope at the appropriate time and leave</a:t>
            </a:r>
          </a:p>
          <a:p>
            <a:endParaRPr lang="en-US" dirty="0" smtClean="0">
              <a:latin typeface="+mj-lt"/>
            </a:endParaRPr>
          </a:p>
          <a:p>
            <a:pPr>
              <a:buNone/>
            </a:pPr>
            <a:r>
              <a:rPr lang="en-US" b="1" dirty="0" smtClean="0">
                <a:latin typeface="+mj-lt"/>
              </a:rPr>
              <a:t>If you have an equatorial drive you could alternatively</a:t>
            </a:r>
            <a:r>
              <a:rPr lang="en-US" dirty="0" smtClean="0">
                <a:latin typeface="+mj-lt"/>
              </a:rPr>
              <a:t>:</a:t>
            </a:r>
            <a:endParaRPr lang="en-US" dirty="0">
              <a:latin typeface="+mj-lt"/>
            </a:endParaRPr>
          </a:p>
          <a:p>
            <a:r>
              <a:rPr lang="en-US" dirty="0" smtClean="0">
                <a:latin typeface="+mj-lt"/>
              </a:rPr>
              <a:t>Point the telescope at the appropriate declination</a:t>
            </a:r>
          </a:p>
          <a:p>
            <a:r>
              <a:rPr lang="en-US" dirty="0" smtClean="0">
                <a:latin typeface="+mj-lt"/>
              </a:rPr>
              <a:t>Turn off the drive and wait for the target star to drift in</a:t>
            </a:r>
          </a:p>
          <a:p>
            <a:r>
              <a:rPr lang="en-US" dirty="0" smtClean="0">
                <a:latin typeface="+mj-lt"/>
              </a:rPr>
              <a:t>Restart the drive and track the star to event time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228600" y="1371600"/>
            <a:ext cx="8661517" cy="5195709"/>
          </a:xfrm>
          <a:prstGeom prst="rect">
            <a:avLst/>
          </a:prstGeom>
          <a:noFill/>
          <a:ln w="9525">
            <a:noFill/>
            <a:miter lim="800000"/>
            <a:headEnd/>
            <a:tailEnd/>
          </a:ln>
          <a:effectLst/>
        </p:spPr>
      </p:pic>
      <p:sp>
        <p:nvSpPr>
          <p:cNvPr id="3" name="Oval 2"/>
          <p:cNvSpPr/>
          <p:nvPr/>
        </p:nvSpPr>
        <p:spPr>
          <a:xfrm>
            <a:off x="0" y="2209800"/>
            <a:ext cx="1600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704088"/>
            <a:ext cx="8305800" cy="591312"/>
          </a:xfrm>
        </p:spPr>
        <p:txBody>
          <a:bodyPr>
            <a:noAutofit/>
          </a:bodyPr>
          <a:lstStyle/>
          <a:p>
            <a:pPr algn="ctr"/>
            <a:r>
              <a:rPr lang="en-US" sz="4000" dirty="0" smtClean="0"/>
              <a:t>Generating a pre-point list in Occult</a:t>
            </a:r>
            <a:endParaRPr lang="en-US" sz="4000" dirty="0"/>
          </a:p>
        </p:txBody>
      </p:sp>
      <p:pic>
        <p:nvPicPr>
          <p:cNvPr id="5" name="Picture 2"/>
          <p:cNvPicPr>
            <a:picLocks noChangeAspect="1" noChangeArrowheads="1"/>
          </p:cNvPicPr>
          <p:nvPr/>
        </p:nvPicPr>
        <p:blipFill>
          <a:blip r:embed="rId4"/>
          <a:srcRect r="73158" b="42736"/>
          <a:stretch>
            <a:fillRect/>
          </a:stretch>
        </p:blipFill>
        <p:spPr bwMode="auto">
          <a:xfrm>
            <a:off x="2743200" y="1524000"/>
            <a:ext cx="3771900" cy="5029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676400"/>
          </a:xfrm>
        </p:spPr>
        <p:txBody>
          <a:bodyPr anchor="ctr">
            <a:noAutofit/>
          </a:bodyPr>
          <a:lstStyle/>
          <a:p>
            <a:pPr algn="ctr"/>
            <a:r>
              <a:rPr lang="en-US" sz="4800" dirty="0" smtClean="0"/>
              <a:t>Coordinate information: </a:t>
            </a:r>
            <a:br>
              <a:rPr lang="en-US" sz="4800" dirty="0" smtClean="0"/>
            </a:br>
            <a:r>
              <a:rPr lang="en-US" sz="2400" dirty="0" smtClean="0"/>
              <a:t/>
            </a:r>
            <a:br>
              <a:rPr lang="en-US" sz="2400" dirty="0" smtClean="0"/>
            </a:br>
            <a:r>
              <a:rPr lang="en-US" sz="3600" dirty="0" smtClean="0"/>
              <a:t>Why?</a:t>
            </a:r>
            <a:endParaRPr lang="en-US" sz="3600" dirty="0"/>
          </a:p>
        </p:txBody>
      </p:sp>
      <p:sp>
        <p:nvSpPr>
          <p:cNvPr id="3" name="Content Placeholder 2"/>
          <p:cNvSpPr>
            <a:spLocks noGrp="1"/>
          </p:cNvSpPr>
          <p:nvPr>
            <p:ph idx="1"/>
          </p:nvPr>
        </p:nvSpPr>
        <p:spPr>
          <a:xfrm>
            <a:off x="457200" y="2971800"/>
            <a:ext cx="8229600" cy="2286000"/>
          </a:xfrm>
        </p:spPr>
        <p:txBody>
          <a:bodyPr/>
          <a:lstStyle/>
          <a:p>
            <a:r>
              <a:rPr lang="en-US" dirty="0" smtClean="0">
                <a:latin typeface="+mj-lt"/>
              </a:rPr>
              <a:t>The target star is often around magnitude 10 to 12, which is below the level of most commercially printed charts for visual observing</a:t>
            </a:r>
          </a:p>
          <a:p>
            <a:r>
              <a:rPr lang="en-US" dirty="0" smtClean="0">
                <a:latin typeface="+mj-lt"/>
              </a:rPr>
              <a:t>There are millions of stars out there and you need to be sure you’re looking at the right one</a:t>
            </a:r>
            <a:endParaRPr lang="en-US" dirty="0">
              <a:latin typeface="+mj-lt"/>
            </a:endParaRPr>
          </a:p>
        </p:txBody>
      </p:sp>
      <p:sp>
        <p:nvSpPr>
          <p:cNvPr id="4" name="Title 1"/>
          <p:cNvSpPr txBox="1">
            <a:spLocks/>
          </p:cNvSpPr>
          <p:nvPr/>
        </p:nvSpPr>
        <p:spPr>
          <a:xfrm>
            <a:off x="1981200" y="5334000"/>
            <a:ext cx="5029200" cy="1066800"/>
          </a:xfrm>
          <a:prstGeom prst="rect">
            <a:avLst/>
          </a:prstGeom>
        </p:spPr>
        <p:txBody>
          <a:bodyPr vert="horz" lIns="0" rIns="0" bIns="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Where is it?</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l="13461" t="11795" r="11859" b="17692"/>
          <a:stretch>
            <a:fillRect/>
          </a:stretch>
        </p:blipFill>
        <p:spPr bwMode="auto">
          <a:xfrm>
            <a:off x="914400" y="1219200"/>
            <a:ext cx="7086600" cy="4800600"/>
          </a:xfrm>
          <a:prstGeom prst="rect">
            <a:avLst/>
          </a:prstGeom>
          <a:noFill/>
          <a:ln w="9525">
            <a:noFill/>
            <a:miter lim="800000"/>
            <a:headEnd/>
            <a:tailEnd/>
          </a:ln>
        </p:spPr>
      </p:pic>
      <p:sp>
        <p:nvSpPr>
          <p:cNvPr id="3" name="TextBox 2"/>
          <p:cNvSpPr txBox="1"/>
          <p:nvPr/>
        </p:nvSpPr>
        <p:spPr>
          <a:xfrm>
            <a:off x="838200" y="6096000"/>
            <a:ext cx="7239000" cy="369332"/>
          </a:xfrm>
          <a:prstGeom prst="rect">
            <a:avLst/>
          </a:prstGeom>
          <a:noFill/>
        </p:spPr>
        <p:txBody>
          <a:bodyPr wrap="square" rtlCol="0">
            <a:spAutoFit/>
          </a:bodyPr>
          <a:lstStyle/>
          <a:p>
            <a:r>
              <a:rPr lang="en-US" dirty="0" smtClean="0">
                <a:latin typeface="+mj-lt"/>
              </a:rPr>
              <a:t>http://scottysmightymini.com/tools/How_to_make_Guide8_prepoints.htm</a:t>
            </a:r>
            <a:endParaRPr lang="en-US" dirty="0">
              <a:latin typeface="+mj-lt"/>
            </a:endParaRPr>
          </a:p>
        </p:txBody>
      </p:sp>
      <p:sp>
        <p:nvSpPr>
          <p:cNvPr id="4" name="Title 3"/>
          <p:cNvSpPr>
            <a:spLocks noGrp="1"/>
          </p:cNvSpPr>
          <p:nvPr>
            <p:ph type="title"/>
          </p:nvPr>
        </p:nvSpPr>
        <p:spPr>
          <a:xfrm>
            <a:off x="457200" y="533400"/>
            <a:ext cx="8305800" cy="609600"/>
          </a:xfrm>
        </p:spPr>
        <p:txBody>
          <a:bodyPr>
            <a:normAutofit fontScale="90000"/>
          </a:bodyPr>
          <a:lstStyle/>
          <a:p>
            <a:pPr algn="ctr"/>
            <a:r>
              <a:rPr lang="en-US" sz="4000" dirty="0" smtClean="0"/>
              <a:t>Generate a pre-point track on a chart</a:t>
            </a:r>
            <a:endParaRPr lang="en-U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277112"/>
          </a:xfrm>
        </p:spPr>
        <p:txBody>
          <a:bodyPr>
            <a:noAutofit/>
          </a:bodyPr>
          <a:lstStyle/>
          <a:p>
            <a:pPr algn="ctr"/>
            <a:r>
              <a:rPr lang="en-US" sz="4000" dirty="0" smtClean="0"/>
              <a:t>Look out for “double stars” </a:t>
            </a:r>
            <a:br>
              <a:rPr lang="en-US" sz="4000" dirty="0" smtClean="0"/>
            </a:br>
            <a:r>
              <a:rPr lang="en-US" sz="4000" dirty="0" smtClean="0"/>
              <a:t>in the wrong place</a:t>
            </a:r>
            <a:endParaRPr lang="en-US" sz="4000" dirty="0"/>
          </a:p>
        </p:txBody>
      </p:sp>
      <p:pic>
        <p:nvPicPr>
          <p:cNvPr id="3" name="Picture 2" descr="Double what cartoon.jpg"/>
          <p:cNvPicPr>
            <a:picLocks noChangeAspect="1"/>
          </p:cNvPicPr>
          <p:nvPr/>
        </p:nvPicPr>
        <p:blipFill>
          <a:blip r:embed="rId3"/>
          <a:stretch>
            <a:fillRect/>
          </a:stretch>
        </p:blipFill>
        <p:spPr>
          <a:xfrm>
            <a:off x="685800" y="2017126"/>
            <a:ext cx="7772400" cy="4840874"/>
          </a:xfrm>
          <a:prstGeom prst="rect">
            <a:avLst/>
          </a:prstGeom>
        </p:spPr>
      </p:pic>
      <p:sp>
        <p:nvSpPr>
          <p:cNvPr id="4" name="Rounded Rectangular Callout 3"/>
          <p:cNvSpPr/>
          <p:nvPr/>
        </p:nvSpPr>
        <p:spPr>
          <a:xfrm>
            <a:off x="2133600" y="2438400"/>
            <a:ext cx="3352800" cy="1143000"/>
          </a:xfrm>
          <a:prstGeom prst="wedgeRoundRectCallout">
            <a:avLst>
              <a:gd name="adj1" fmla="val 62816"/>
              <a:gd name="adj2" fmla="val 86977"/>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38400" y="2590800"/>
            <a:ext cx="2971800" cy="923330"/>
          </a:xfrm>
          <a:prstGeom prst="rect">
            <a:avLst/>
          </a:prstGeom>
          <a:noFill/>
        </p:spPr>
        <p:txBody>
          <a:bodyPr wrap="square" rtlCol="0">
            <a:spAutoFit/>
          </a:bodyPr>
          <a:lstStyle/>
          <a:p>
            <a:r>
              <a:rPr lang="en-US" dirty="0" smtClean="0"/>
              <a:t>Hey, that’s a neat double star…but I don’t have one on the chart!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96112"/>
          </a:xfrm>
        </p:spPr>
        <p:txBody>
          <a:bodyPr>
            <a:noAutofit/>
          </a:bodyPr>
          <a:lstStyle/>
          <a:p>
            <a:pPr algn="ctr"/>
            <a:r>
              <a:rPr lang="en-US" sz="4000" dirty="0" smtClean="0"/>
              <a:t>Take note!</a:t>
            </a:r>
            <a:endParaRPr lang="en-US" sz="4000" dirty="0"/>
          </a:p>
        </p:txBody>
      </p:sp>
      <p:sp>
        <p:nvSpPr>
          <p:cNvPr id="3" name="Content Placeholder 2"/>
          <p:cNvSpPr>
            <a:spLocks noGrp="1"/>
          </p:cNvSpPr>
          <p:nvPr>
            <p:ph idx="1"/>
          </p:nvPr>
        </p:nvSpPr>
        <p:spPr/>
        <p:txBody>
          <a:bodyPr/>
          <a:lstStyle/>
          <a:p>
            <a:r>
              <a:rPr lang="en-US" dirty="0" smtClean="0">
                <a:latin typeface="+mj-lt"/>
              </a:rPr>
              <a:t>Check the magnitudes of the target star and the asteroid – they may be very similar!</a:t>
            </a:r>
          </a:p>
          <a:p>
            <a:r>
              <a:rPr lang="en-US" dirty="0" smtClean="0">
                <a:latin typeface="+mj-lt"/>
              </a:rPr>
              <a:t>A low magnitude drop should also alert you to this situation</a:t>
            </a:r>
          </a:p>
          <a:p>
            <a:r>
              <a:rPr lang="en-US" dirty="0" smtClean="0">
                <a:latin typeface="+mj-lt"/>
              </a:rPr>
              <a:t>They may appear separate up to 15 minutes before the event – you should notice the distance closing over time</a:t>
            </a:r>
          </a:p>
          <a:p>
            <a:r>
              <a:rPr lang="en-US" dirty="0" smtClean="0">
                <a:latin typeface="+mj-lt"/>
              </a:rPr>
              <a:t>There may be a noticeable brightening of the target star (combined magnitude) around event time</a:t>
            </a:r>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…just passing by…</a:t>
            </a:r>
            <a:endParaRPr lang="en-US" dirty="0"/>
          </a:p>
        </p:txBody>
      </p:sp>
      <p:pic>
        <p:nvPicPr>
          <p:cNvPr id="3" name="Picture 2"/>
          <p:cNvPicPr/>
          <p:nvPr/>
        </p:nvPicPr>
        <p:blipFill>
          <a:blip r:embed="rId3"/>
          <a:srcRect/>
          <a:stretch>
            <a:fillRect/>
          </a:stretch>
        </p:blipFill>
        <p:spPr bwMode="auto">
          <a:xfrm>
            <a:off x="1600200" y="2133600"/>
            <a:ext cx="5943600" cy="4457700"/>
          </a:xfrm>
          <a:prstGeom prst="rect">
            <a:avLst/>
          </a:prstGeom>
          <a:noFill/>
          <a:ln w="9525">
            <a:noFill/>
            <a:miter lim="800000"/>
            <a:headEnd/>
            <a:tailEnd/>
          </a:ln>
        </p:spPr>
      </p:pic>
      <p:pic>
        <p:nvPicPr>
          <p:cNvPr id="4" name="Picture 3"/>
          <p:cNvPicPr/>
          <p:nvPr/>
        </p:nvPicPr>
        <p:blipFill>
          <a:blip r:embed="rId4"/>
          <a:srcRect/>
          <a:stretch>
            <a:fillRect/>
          </a:stretch>
        </p:blipFill>
        <p:spPr bwMode="auto">
          <a:xfrm>
            <a:off x="1600200" y="2133600"/>
            <a:ext cx="5943600" cy="4457700"/>
          </a:xfrm>
          <a:prstGeom prst="rect">
            <a:avLst/>
          </a:prstGeom>
          <a:noFill/>
          <a:ln w="9525">
            <a:noFill/>
            <a:miter lim="800000"/>
            <a:headEnd/>
            <a:tailEnd/>
          </a:ln>
        </p:spPr>
      </p:pic>
      <p:pic>
        <p:nvPicPr>
          <p:cNvPr id="5" name="Picture 4"/>
          <p:cNvPicPr/>
          <p:nvPr/>
        </p:nvPicPr>
        <p:blipFill>
          <a:blip r:embed="rId5"/>
          <a:srcRect/>
          <a:stretch>
            <a:fillRect/>
          </a:stretch>
        </p:blipFill>
        <p:spPr bwMode="auto">
          <a:xfrm>
            <a:off x="1600200" y="2133600"/>
            <a:ext cx="5943600" cy="4457700"/>
          </a:xfrm>
          <a:prstGeom prst="rect">
            <a:avLst/>
          </a:prstGeom>
          <a:noFill/>
          <a:ln w="9525">
            <a:noFill/>
            <a:miter lim="800000"/>
            <a:headEnd/>
            <a:tailEnd/>
          </a:ln>
        </p:spPr>
      </p:pic>
      <p:pic>
        <p:nvPicPr>
          <p:cNvPr id="6" name="Picture 5"/>
          <p:cNvPicPr/>
          <p:nvPr/>
        </p:nvPicPr>
        <p:blipFill>
          <a:blip r:embed="rId6"/>
          <a:srcRect/>
          <a:stretch>
            <a:fillRect/>
          </a:stretch>
        </p:blipFill>
        <p:spPr bwMode="auto">
          <a:xfrm>
            <a:off x="1600200" y="2133600"/>
            <a:ext cx="5943600" cy="4457700"/>
          </a:xfrm>
          <a:prstGeom prst="rect">
            <a:avLst/>
          </a:prstGeom>
          <a:noFill/>
          <a:ln w="9525">
            <a:noFill/>
            <a:miter lim="800000"/>
            <a:headEnd/>
            <a:tailEnd/>
          </a:ln>
        </p:spPr>
      </p:pic>
      <p:pic>
        <p:nvPicPr>
          <p:cNvPr id="7" name="Picture 6"/>
          <p:cNvPicPr/>
          <p:nvPr/>
        </p:nvPicPr>
        <p:blipFill>
          <a:blip r:embed="rId7"/>
          <a:srcRect/>
          <a:stretch>
            <a:fillRect/>
          </a:stretch>
        </p:blipFill>
        <p:spPr bwMode="auto">
          <a:xfrm>
            <a:off x="1600200" y="2133600"/>
            <a:ext cx="5943600" cy="4457700"/>
          </a:xfrm>
          <a:prstGeom prst="rect">
            <a:avLst/>
          </a:prstGeom>
          <a:noFill/>
          <a:ln w="9525">
            <a:noFill/>
            <a:miter lim="800000"/>
            <a:headEnd/>
            <a:tailEnd/>
          </a:ln>
        </p:spPr>
      </p:pic>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200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48200"/>
            <a:ext cx="7772400" cy="1447800"/>
          </a:xfrm>
        </p:spPr>
        <p:txBody>
          <a:bodyPr>
            <a:normAutofit fontScale="90000"/>
          </a:bodyPr>
          <a:lstStyle/>
          <a:p>
            <a:r>
              <a:rPr lang="en-US" sz="4400" dirty="0" smtClean="0"/>
              <a:t/>
            </a:r>
            <a:br>
              <a:rPr lang="en-US" sz="4400" dirty="0" smtClean="0"/>
            </a:br>
            <a:r>
              <a:rPr lang="en-US" sz="4400" dirty="0" smtClean="0"/>
              <a:t>Keep a log of your settings until you become familiar with your set up</a:t>
            </a:r>
            <a:endParaRPr lang="en-US" sz="4400" dirty="0"/>
          </a:p>
        </p:txBody>
      </p:sp>
      <p:sp>
        <p:nvSpPr>
          <p:cNvPr id="4" name="TextBox 3"/>
          <p:cNvSpPr txBox="1"/>
          <p:nvPr/>
        </p:nvSpPr>
        <p:spPr>
          <a:xfrm>
            <a:off x="685800" y="1981200"/>
            <a:ext cx="7467600" cy="2554545"/>
          </a:xfrm>
          <a:prstGeom prst="rect">
            <a:avLst/>
          </a:prstGeom>
          <a:noFill/>
        </p:spPr>
        <p:txBody>
          <a:bodyPr wrap="square" rtlCol="0">
            <a:spAutoFit/>
          </a:bodyPr>
          <a:lstStyle/>
          <a:p>
            <a:r>
              <a:rPr lang="en-US" sz="4000" dirty="0" smtClean="0">
                <a:latin typeface="+mj-lt"/>
              </a:rPr>
              <a:t>Spend some time preparing at the desk with reviewing the event data and preparing appropriate charts before heading outside</a:t>
            </a:r>
            <a:endParaRPr lang="en-US" sz="4000" dirty="0">
              <a:latin typeface="+mj-lt"/>
            </a:endParaRPr>
          </a:p>
        </p:txBody>
      </p:sp>
      <p:sp>
        <p:nvSpPr>
          <p:cNvPr id="5" name="TextBox 4"/>
          <p:cNvSpPr txBox="1"/>
          <p:nvPr/>
        </p:nvSpPr>
        <p:spPr>
          <a:xfrm>
            <a:off x="990600" y="990600"/>
            <a:ext cx="6477000" cy="707886"/>
          </a:xfrm>
          <a:prstGeom prst="rect">
            <a:avLst/>
          </a:prstGeom>
          <a:noFill/>
        </p:spPr>
        <p:txBody>
          <a:bodyPr wrap="square" rtlCol="0">
            <a:spAutoFit/>
          </a:bodyPr>
          <a:lstStyle/>
          <a:p>
            <a:pPr algn="ctr"/>
            <a:r>
              <a:rPr lang="en-US" sz="4000" dirty="0" smtClean="0">
                <a:solidFill>
                  <a:schemeClr val="tx2"/>
                </a:solidFill>
                <a:latin typeface="+mj-lt"/>
              </a:rPr>
              <a:t>In Summary:</a:t>
            </a:r>
            <a:endParaRPr lang="en-US" sz="4000" dirty="0">
              <a:solidFill>
                <a:schemeClr val="tx2"/>
              </a:solidFill>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57400"/>
            <a:ext cx="2971800" cy="1143000"/>
          </a:xfrm>
        </p:spPr>
        <p:txBody>
          <a:bodyPr/>
          <a:lstStyle/>
          <a:p>
            <a:r>
              <a:rPr lang="en-US" dirty="0" err="1" smtClean="0"/>
              <a:t>Practise</a:t>
            </a:r>
            <a:r>
              <a:rPr lang="en-US" dirty="0" smtClean="0"/>
              <a:t>!</a:t>
            </a:r>
            <a:endParaRPr lang="en-US" dirty="0"/>
          </a:p>
        </p:txBody>
      </p:sp>
      <p:sp>
        <p:nvSpPr>
          <p:cNvPr id="3" name="Rectangle 2"/>
          <p:cNvSpPr/>
          <p:nvPr/>
        </p:nvSpPr>
        <p:spPr>
          <a:xfrm>
            <a:off x="5029200" y="4648200"/>
            <a:ext cx="2444580" cy="861774"/>
          </a:xfrm>
          <a:prstGeom prst="rect">
            <a:avLst/>
          </a:prstGeom>
        </p:spPr>
        <p:txBody>
          <a:bodyPr wrap="none">
            <a:spAutoFit/>
          </a:bodyPr>
          <a:lstStyle/>
          <a:p>
            <a:r>
              <a:rPr lang="en-US" sz="5000" dirty="0" err="1" smtClean="0">
                <a:solidFill>
                  <a:srgbClr val="0070C0"/>
                </a:solidFill>
                <a:latin typeface="+mj-lt"/>
              </a:rPr>
              <a:t>Practise</a:t>
            </a:r>
            <a:r>
              <a:rPr lang="en-US" sz="5000" dirty="0" smtClean="0">
                <a:solidFill>
                  <a:srgbClr val="0070C0"/>
                </a:solidFill>
                <a:latin typeface="+mj-lt"/>
              </a:rPr>
              <a:t>!</a:t>
            </a:r>
            <a:endParaRPr lang="en-US" sz="5000" dirty="0">
              <a:solidFill>
                <a:srgbClr val="0070C0"/>
              </a:solidFill>
              <a:latin typeface="+mj-lt"/>
            </a:endParaRPr>
          </a:p>
        </p:txBody>
      </p:sp>
      <p:sp>
        <p:nvSpPr>
          <p:cNvPr id="4" name="Rectangle 3"/>
          <p:cNvSpPr/>
          <p:nvPr/>
        </p:nvSpPr>
        <p:spPr>
          <a:xfrm>
            <a:off x="3124200" y="3505200"/>
            <a:ext cx="2444580" cy="861774"/>
          </a:xfrm>
          <a:prstGeom prst="rect">
            <a:avLst/>
          </a:prstGeom>
        </p:spPr>
        <p:txBody>
          <a:bodyPr wrap="none">
            <a:spAutoFit/>
          </a:bodyPr>
          <a:lstStyle/>
          <a:p>
            <a:r>
              <a:rPr lang="en-US" sz="5000" dirty="0" err="1" smtClean="0">
                <a:solidFill>
                  <a:schemeClr val="accent1">
                    <a:lumMod val="75000"/>
                  </a:schemeClr>
                </a:solidFill>
                <a:latin typeface="+mj-lt"/>
              </a:rPr>
              <a:t>Practise</a:t>
            </a:r>
            <a:r>
              <a:rPr lang="en-US" sz="5000" dirty="0" smtClean="0">
                <a:solidFill>
                  <a:schemeClr val="accent1">
                    <a:lumMod val="75000"/>
                  </a:schemeClr>
                </a:solidFill>
                <a:latin typeface="+mj-lt"/>
              </a:rPr>
              <a:t>!</a:t>
            </a:r>
            <a:endParaRPr lang="en-US" sz="5000" dirty="0">
              <a:solidFill>
                <a:schemeClr val="accent1">
                  <a:lumMod val="75000"/>
                </a:schemeClr>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1143000"/>
          </a:xfrm>
        </p:spPr>
        <p:txBody>
          <a:bodyPr anchor="ctr">
            <a:normAutofit/>
          </a:bodyPr>
          <a:lstStyle/>
          <a:p>
            <a:pPr algn="ctr"/>
            <a:r>
              <a:rPr lang="en-US" sz="3600" dirty="0" smtClean="0"/>
              <a:t>World map generated by Occult</a:t>
            </a:r>
            <a:endParaRPr lang="en-US" sz="3600" dirty="0"/>
          </a:p>
        </p:txBody>
      </p:sp>
      <p:pic>
        <p:nvPicPr>
          <p:cNvPr id="1026" name="Picture 2"/>
          <p:cNvPicPr>
            <a:picLocks noChangeAspect="1" noChangeArrowheads="1"/>
          </p:cNvPicPr>
          <p:nvPr/>
        </p:nvPicPr>
        <p:blipFill>
          <a:blip r:embed="rId3"/>
          <a:srcRect/>
          <a:stretch>
            <a:fillRect/>
          </a:stretch>
        </p:blipFill>
        <p:spPr bwMode="auto">
          <a:xfrm>
            <a:off x="406792" y="1752600"/>
            <a:ext cx="8438272" cy="4648200"/>
          </a:xfrm>
          <a:prstGeom prst="rect">
            <a:avLst/>
          </a:prstGeom>
          <a:noFill/>
          <a:ln w="9525">
            <a:noFill/>
            <a:miter lim="800000"/>
            <a:headEnd/>
            <a:tailEnd/>
          </a:ln>
          <a:effectLst/>
        </p:spPr>
      </p:pic>
      <p:sp>
        <p:nvSpPr>
          <p:cNvPr id="7" name="Oval 6"/>
          <p:cNvSpPr/>
          <p:nvPr/>
        </p:nvSpPr>
        <p:spPr>
          <a:xfrm>
            <a:off x="152400" y="1447800"/>
            <a:ext cx="1752600" cy="1143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a:srcRect r="81342" b="88536"/>
          <a:stretch>
            <a:fillRect/>
          </a:stretch>
        </p:blipFill>
        <p:spPr bwMode="auto">
          <a:xfrm>
            <a:off x="685800" y="3657600"/>
            <a:ext cx="6078682" cy="2057400"/>
          </a:xfrm>
          <a:prstGeom prst="rect">
            <a:avLst/>
          </a:prstGeom>
          <a:noFill/>
          <a:ln w="57150">
            <a:solidFill>
              <a:srgbClr val="FFFF00"/>
            </a:solidFill>
            <a:miter lim="800000"/>
            <a:headEnd/>
            <a:tailEnd/>
          </a:ln>
          <a:effectLst/>
        </p:spPr>
      </p:pic>
      <p:sp>
        <p:nvSpPr>
          <p:cNvPr id="6" name="Rectangle 5"/>
          <p:cNvSpPr/>
          <p:nvPr/>
        </p:nvSpPr>
        <p:spPr>
          <a:xfrm>
            <a:off x="838200" y="4648200"/>
            <a:ext cx="41910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3600" dirty="0" smtClean="0"/>
              <a:t>OccultWatcher: right click on event</a:t>
            </a:r>
            <a:endParaRPr lang="en-US" sz="3600" dirty="0"/>
          </a:p>
        </p:txBody>
      </p:sp>
      <p:pic>
        <p:nvPicPr>
          <p:cNvPr id="4" name="Picture 3"/>
          <p:cNvPicPr/>
          <p:nvPr/>
        </p:nvPicPr>
        <p:blipFill>
          <a:blip r:embed="rId3"/>
          <a:srcRect l="723" t="5567" r="4689" b="7923"/>
          <a:stretch>
            <a:fillRect/>
          </a:stretch>
        </p:blipFill>
        <p:spPr bwMode="auto">
          <a:xfrm>
            <a:off x="381000" y="1828800"/>
            <a:ext cx="8383979" cy="47976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endParaRPr lang="en-US" sz="3600" dirty="0"/>
          </a:p>
        </p:txBody>
      </p:sp>
      <p:pic>
        <p:nvPicPr>
          <p:cNvPr id="4" name="Picture 3"/>
          <p:cNvPicPr/>
          <p:nvPr/>
        </p:nvPicPr>
        <p:blipFill>
          <a:blip r:embed="rId3"/>
          <a:srcRect l="30743" t="17377" r="35626" b="20158"/>
          <a:stretch>
            <a:fillRect/>
          </a:stretch>
        </p:blipFill>
        <p:spPr bwMode="auto">
          <a:xfrm>
            <a:off x="2133600" y="762000"/>
            <a:ext cx="4800600" cy="5943600"/>
          </a:xfrm>
          <a:prstGeom prst="rect">
            <a:avLst/>
          </a:prstGeom>
          <a:noFill/>
          <a:ln w="9525">
            <a:noFill/>
            <a:miter lim="800000"/>
            <a:headEnd/>
            <a:tailEnd/>
          </a:ln>
        </p:spPr>
      </p:pic>
      <p:sp>
        <p:nvSpPr>
          <p:cNvPr id="5" name="Rectangle 4"/>
          <p:cNvSpPr/>
          <p:nvPr/>
        </p:nvSpPr>
        <p:spPr>
          <a:xfrm>
            <a:off x="2590800" y="2362200"/>
            <a:ext cx="30480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Occultation section pages</a:t>
            </a:r>
            <a:endParaRPr lang="en-US" dirty="0"/>
          </a:p>
        </p:txBody>
      </p:sp>
      <p:sp>
        <p:nvSpPr>
          <p:cNvPr id="3" name="TextBox 2"/>
          <p:cNvSpPr txBox="1"/>
          <p:nvPr/>
        </p:nvSpPr>
        <p:spPr>
          <a:xfrm>
            <a:off x="838200" y="2362200"/>
            <a:ext cx="6934200" cy="369332"/>
          </a:xfrm>
          <a:prstGeom prst="rect">
            <a:avLst/>
          </a:prstGeom>
          <a:noFill/>
        </p:spPr>
        <p:txBody>
          <a:bodyPr wrap="square" rtlCol="0">
            <a:spAutoFit/>
          </a:bodyPr>
          <a:lstStyle/>
          <a:p>
            <a:endParaRPr lang="en-US" dirty="0"/>
          </a:p>
        </p:txBody>
      </p:sp>
      <p:pic>
        <p:nvPicPr>
          <p:cNvPr id="2050" name="Picture 2"/>
          <p:cNvPicPr>
            <a:picLocks noChangeAspect="1" noChangeArrowheads="1"/>
          </p:cNvPicPr>
          <p:nvPr/>
        </p:nvPicPr>
        <p:blipFill>
          <a:blip r:embed="rId3"/>
          <a:srcRect l="5000" t="48889" r="46111" b="27111"/>
          <a:stretch>
            <a:fillRect/>
          </a:stretch>
        </p:blipFill>
        <p:spPr bwMode="auto">
          <a:xfrm>
            <a:off x="533399" y="2514601"/>
            <a:ext cx="8153401" cy="2501612"/>
          </a:xfrm>
          <a:prstGeom prst="rect">
            <a:avLst/>
          </a:prstGeom>
          <a:noFill/>
          <a:ln w="9525">
            <a:noFill/>
            <a:miter lim="800000"/>
            <a:headEnd/>
            <a:tailEnd/>
          </a:ln>
          <a:effectLst/>
        </p:spPr>
      </p:pic>
      <p:sp>
        <p:nvSpPr>
          <p:cNvPr id="5" name="Rectangle 4"/>
          <p:cNvSpPr/>
          <p:nvPr/>
        </p:nvSpPr>
        <p:spPr>
          <a:xfrm>
            <a:off x="914400" y="3429000"/>
            <a:ext cx="76962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3600" dirty="0" smtClean="0"/>
              <a:t>Star Catalogs used</a:t>
            </a:r>
            <a:endParaRPr lang="en-US" sz="3600" dirty="0"/>
          </a:p>
        </p:txBody>
      </p:sp>
      <p:pic>
        <p:nvPicPr>
          <p:cNvPr id="4" name="Picture 2"/>
          <p:cNvPicPr>
            <a:picLocks noChangeAspect="1" noChangeArrowheads="1"/>
          </p:cNvPicPr>
          <p:nvPr/>
        </p:nvPicPr>
        <p:blipFill>
          <a:blip r:embed="rId3"/>
          <a:srcRect r="73928" b="91859"/>
          <a:stretch>
            <a:fillRect/>
          </a:stretch>
        </p:blipFill>
        <p:spPr bwMode="auto">
          <a:xfrm>
            <a:off x="406792" y="1752600"/>
            <a:ext cx="7975208" cy="1371600"/>
          </a:xfrm>
          <a:prstGeom prst="rect">
            <a:avLst/>
          </a:prstGeom>
          <a:noFill/>
          <a:ln w="9525">
            <a:noFill/>
            <a:miter lim="800000"/>
            <a:headEnd/>
            <a:tailEnd/>
          </a:ln>
          <a:effectLst/>
        </p:spPr>
      </p:pic>
      <p:pic>
        <p:nvPicPr>
          <p:cNvPr id="5" name="Picture 4"/>
          <p:cNvPicPr/>
          <p:nvPr/>
        </p:nvPicPr>
        <p:blipFill>
          <a:blip r:embed="rId4"/>
          <a:srcRect r="75098" b="91794"/>
          <a:stretch>
            <a:fillRect/>
          </a:stretch>
        </p:blipFill>
        <p:spPr bwMode="auto">
          <a:xfrm>
            <a:off x="381000" y="3276600"/>
            <a:ext cx="8001000" cy="1371600"/>
          </a:xfrm>
          <a:prstGeom prst="rect">
            <a:avLst/>
          </a:prstGeom>
          <a:noFill/>
          <a:ln w="9525">
            <a:noFill/>
            <a:miter lim="800000"/>
            <a:headEnd/>
            <a:tailEnd/>
          </a:ln>
        </p:spPr>
      </p:pic>
      <p:sp>
        <p:nvSpPr>
          <p:cNvPr id="6" name="TextBox 5"/>
          <p:cNvSpPr txBox="1"/>
          <p:nvPr/>
        </p:nvSpPr>
        <p:spPr>
          <a:xfrm>
            <a:off x="762000" y="5029200"/>
            <a:ext cx="7239000" cy="923330"/>
          </a:xfrm>
          <a:prstGeom prst="rect">
            <a:avLst/>
          </a:prstGeom>
          <a:noFill/>
        </p:spPr>
        <p:txBody>
          <a:bodyPr wrap="square" rtlCol="0">
            <a:spAutoFit/>
          </a:bodyPr>
          <a:lstStyle/>
          <a:p>
            <a:r>
              <a:rPr lang="en-US" dirty="0" smtClean="0">
                <a:latin typeface="+mj-lt"/>
              </a:rPr>
              <a:t>4UC  = 4UCAC</a:t>
            </a:r>
          </a:p>
          <a:p>
            <a:r>
              <a:rPr lang="en-US" dirty="0" smtClean="0">
                <a:latin typeface="+mj-lt"/>
              </a:rPr>
              <a:t>TYC = </a:t>
            </a:r>
            <a:r>
              <a:rPr lang="en-US" dirty="0" err="1" smtClean="0">
                <a:latin typeface="+mj-lt"/>
              </a:rPr>
              <a:t>Tycho</a:t>
            </a:r>
            <a:endParaRPr lang="en-US" dirty="0" smtClean="0">
              <a:latin typeface="+mj-lt"/>
            </a:endParaRPr>
          </a:p>
          <a:p>
            <a:r>
              <a:rPr lang="en-US" dirty="0" smtClean="0">
                <a:latin typeface="+mj-lt"/>
              </a:rPr>
              <a:t>HIP = </a:t>
            </a:r>
            <a:r>
              <a:rPr lang="en-US" dirty="0" err="1" smtClean="0">
                <a:latin typeface="+mj-lt"/>
              </a:rPr>
              <a:t>Hipparcos</a:t>
            </a:r>
            <a:r>
              <a:rPr lang="en-US" dirty="0" smtClean="0">
                <a:latin typeface="+mj-lt"/>
              </a:rPr>
              <a:t> </a:t>
            </a:r>
            <a:endParaRPr lang="en-US"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67512"/>
          </a:xfrm>
        </p:spPr>
        <p:txBody>
          <a:bodyPr>
            <a:normAutofit fontScale="90000"/>
          </a:bodyPr>
          <a:lstStyle/>
          <a:p>
            <a:pPr algn="ctr"/>
            <a:r>
              <a:rPr lang="en-US" sz="4400" dirty="0" smtClean="0"/>
              <a:t>Assistance in Occult</a:t>
            </a:r>
            <a:endParaRPr lang="en-US" sz="4400" dirty="0"/>
          </a:p>
        </p:txBody>
      </p:sp>
      <p:pic>
        <p:nvPicPr>
          <p:cNvPr id="3074" name="Picture 2"/>
          <p:cNvPicPr>
            <a:picLocks noChangeAspect="1" noChangeArrowheads="1"/>
          </p:cNvPicPr>
          <p:nvPr/>
        </p:nvPicPr>
        <p:blipFill>
          <a:blip r:embed="rId3"/>
          <a:srcRect l="42778" t="4444" r="5000" b="20000"/>
          <a:stretch>
            <a:fillRect/>
          </a:stretch>
        </p:blipFill>
        <p:spPr bwMode="auto">
          <a:xfrm>
            <a:off x="304799" y="1676400"/>
            <a:ext cx="5586805" cy="505189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68333" t="36444" r="20000" b="47556"/>
          <a:stretch>
            <a:fillRect/>
          </a:stretch>
        </p:blipFill>
        <p:spPr bwMode="auto">
          <a:xfrm>
            <a:off x="6705600" y="2209800"/>
            <a:ext cx="2044700" cy="1752600"/>
          </a:xfrm>
          <a:prstGeom prst="rect">
            <a:avLst/>
          </a:prstGeom>
          <a:noFill/>
          <a:ln w="9525">
            <a:noFill/>
            <a:miter lim="800000"/>
            <a:headEnd/>
            <a:tailEnd/>
          </a:ln>
          <a:effectLst/>
        </p:spPr>
      </p:pic>
      <p:sp>
        <p:nvSpPr>
          <p:cNvPr id="5" name="Oval 4"/>
          <p:cNvSpPr/>
          <p:nvPr/>
        </p:nvSpPr>
        <p:spPr>
          <a:xfrm>
            <a:off x="2819400" y="4038600"/>
            <a:ext cx="1600200" cy="12192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4495800" y="3124200"/>
            <a:ext cx="2133600" cy="1447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305800" cy="762000"/>
          </a:xfrm>
        </p:spPr>
        <p:txBody>
          <a:bodyPr>
            <a:normAutofit fontScale="90000"/>
          </a:bodyPr>
          <a:lstStyle/>
          <a:p>
            <a:pPr algn="ctr"/>
            <a:r>
              <a:rPr lang="en-US" dirty="0" smtClean="0"/>
              <a:t>Star Charts: </a:t>
            </a:r>
            <a:r>
              <a:rPr lang="en-US" sz="4000" dirty="0" smtClean="0"/>
              <a:t>Occultation Section website</a:t>
            </a:r>
            <a:endParaRPr lang="en-US" sz="4000" dirty="0"/>
          </a:p>
        </p:txBody>
      </p:sp>
      <p:pic>
        <p:nvPicPr>
          <p:cNvPr id="5122" name="Picture 2"/>
          <p:cNvPicPr>
            <a:picLocks noChangeAspect="1" noChangeArrowheads="1"/>
          </p:cNvPicPr>
          <p:nvPr/>
        </p:nvPicPr>
        <p:blipFill>
          <a:blip r:embed="rId3"/>
          <a:srcRect l="4444" t="16000" r="10556" b="8923"/>
          <a:stretch>
            <a:fillRect/>
          </a:stretch>
        </p:blipFill>
        <p:spPr bwMode="auto">
          <a:xfrm>
            <a:off x="457200" y="1828800"/>
            <a:ext cx="8420100" cy="4648200"/>
          </a:xfrm>
          <a:prstGeom prst="rect">
            <a:avLst/>
          </a:prstGeom>
          <a:noFill/>
          <a:ln w="9525">
            <a:solidFill>
              <a:schemeClr val="tx1"/>
            </a:solidFill>
            <a:miter lim="800000"/>
            <a:headEnd/>
            <a:tailEnd/>
          </a:ln>
          <a:effectLst/>
        </p:spPr>
      </p:pic>
      <p:sp>
        <p:nvSpPr>
          <p:cNvPr id="4" name="Oval 3"/>
          <p:cNvSpPr/>
          <p:nvPr/>
        </p:nvSpPr>
        <p:spPr>
          <a:xfrm>
            <a:off x="3581400" y="2667000"/>
            <a:ext cx="2057400" cy="838200"/>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2609</TotalTime>
  <Words>2311</Words>
  <Application>Microsoft Office PowerPoint</Application>
  <PresentationFormat>On-screen Show (4:3)</PresentationFormat>
  <Paragraphs>130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Obtaining the Target Star</vt:lpstr>
      <vt:lpstr>Coordinate information:   Why?</vt:lpstr>
      <vt:lpstr>World map generated by Occult</vt:lpstr>
      <vt:lpstr>OccultWatcher: right click on event</vt:lpstr>
      <vt:lpstr>Slide 5</vt:lpstr>
      <vt:lpstr>Occultation section pages</vt:lpstr>
      <vt:lpstr>Star Catalogs used</vt:lpstr>
      <vt:lpstr>Assistance in Occult</vt:lpstr>
      <vt:lpstr>Star Charts: Occultation Section website</vt:lpstr>
      <vt:lpstr>Slide 10</vt:lpstr>
      <vt:lpstr>Steve Preston’s website www.asteroidoccultation.com</vt:lpstr>
      <vt:lpstr>Make your own!</vt:lpstr>
      <vt:lpstr>Know your field of view</vt:lpstr>
      <vt:lpstr>Know your field of view</vt:lpstr>
      <vt:lpstr>Give yourself plenty of time to find the target star</vt:lpstr>
      <vt:lpstr>Star hopping</vt:lpstr>
      <vt:lpstr>Goto techniques</vt:lpstr>
      <vt:lpstr>Pre-pointing techniques</vt:lpstr>
      <vt:lpstr>Generating a pre-point list in Occult</vt:lpstr>
      <vt:lpstr>Generate a pre-point track on a chart</vt:lpstr>
      <vt:lpstr>Look out for “double stars”  in the wrong place</vt:lpstr>
      <vt:lpstr>Take note!</vt:lpstr>
      <vt:lpstr>…just passing by…</vt:lpstr>
      <vt:lpstr> Keep a log of your settings until you become familiar with your set up</vt:lpstr>
      <vt:lpstr>Practise!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Obtaining the Target Star</dc:title>
  <dc:creator>Jacquie</dc:creator>
  <cp:lastModifiedBy>Jacquie</cp:lastModifiedBy>
  <cp:revision>152</cp:revision>
  <dcterms:created xsi:type="dcterms:W3CDTF">2014-01-30T09:59:28Z</dcterms:created>
  <dcterms:modified xsi:type="dcterms:W3CDTF">2014-04-12T14:30:59Z</dcterms:modified>
</cp:coreProperties>
</file>